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468" r:id="rId2"/>
    <p:sldId id="498" r:id="rId3"/>
    <p:sldId id="504" r:id="rId4"/>
    <p:sldId id="534" r:id="rId5"/>
    <p:sldId id="576" r:id="rId6"/>
    <p:sldId id="577" r:id="rId7"/>
    <p:sldId id="578" r:id="rId8"/>
    <p:sldId id="580" r:id="rId9"/>
    <p:sldId id="581" r:id="rId10"/>
    <p:sldId id="582" r:id="rId11"/>
    <p:sldId id="623" r:id="rId12"/>
    <p:sldId id="624" r:id="rId13"/>
    <p:sldId id="625" r:id="rId14"/>
    <p:sldId id="626" r:id="rId15"/>
    <p:sldId id="627" r:id="rId16"/>
    <p:sldId id="583" r:id="rId17"/>
    <p:sldId id="628" r:id="rId18"/>
    <p:sldId id="629" r:id="rId19"/>
    <p:sldId id="630" r:id="rId20"/>
    <p:sldId id="631" r:id="rId21"/>
    <p:sldId id="575" r:id="rId22"/>
    <p:sldId id="633" r:id="rId23"/>
    <p:sldId id="634" r:id="rId24"/>
    <p:sldId id="635" r:id="rId25"/>
    <p:sldId id="636" r:id="rId26"/>
    <p:sldId id="637" r:id="rId27"/>
    <p:sldId id="638" r:id="rId28"/>
    <p:sldId id="639" r:id="rId29"/>
    <p:sldId id="640" r:id="rId30"/>
    <p:sldId id="641" r:id="rId31"/>
    <p:sldId id="642" r:id="rId32"/>
    <p:sldId id="643" r:id="rId33"/>
    <p:sldId id="644" r:id="rId34"/>
    <p:sldId id="645" r:id="rId35"/>
    <p:sldId id="264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00324D"/>
    <a:srgbClr val="766363"/>
    <a:srgbClr val="FFF5EA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60" d="100"/>
          <a:sy n="60" d="100"/>
        </p:scale>
        <p:origin x="3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D2CB2-4E39-DDF4-B0D4-4B071C304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F5A7588-40E3-7F8D-537A-717844625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1565163-2482-FF0C-E743-80B39155B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1D5FF-8F25-3658-7E6C-46F82B946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4628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01F86-C053-AE86-311A-032B163F2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5DCF911-1C6C-D5C1-F1EF-B12A4F4BD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D881FD-9205-F01D-4769-ACB6623AA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1F34B7-F5B0-89AB-DAE2-587478D76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7589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140CA-75E2-F1CC-C567-6D9EF780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5D4D32-DF51-2F91-BB09-8B57F9B98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F1DEDBB-340B-F51C-6CE9-FCE5D752F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D808AB-5D37-34F3-639D-083DC8146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559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8E7CC-7947-35E1-712F-11ADD9EE5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1CC899A-301C-9A59-001E-AED0DFC62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DC26E4-79CB-D9A6-497A-7A780C5A6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7668FB-285A-5638-7FD3-FF012E427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5370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1B16-599F-C983-CFCE-307E5E7E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0220C0D-0B8A-8878-7910-8514D231E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E7B6DFE-3F71-9022-9FD7-751284BB8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7412D0-E6AB-BBDB-F41B-E9654D6C9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5674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8A061-CC67-A009-D5D2-1816D0D42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39FBFD7-0AE7-5B9B-6F73-67803065F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8F7D3D1-F9C6-C548-DB69-F5E5AECFB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E48C43-C7D3-690A-5C77-9B541F77F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441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6396E-D574-B744-0A44-81845ABE7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AE5968B-ED46-DAF0-195F-B739DF627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8BA6202-B564-458F-BC6C-CAF8ACAFB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070F07-FABD-D316-301B-F9ABF39B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3231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4D33-7C33-0344-2C4D-36A1AB3A1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FB7647-D035-B2FF-3B7C-1DFAF4A70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A0A71B3-156C-0613-9FD5-2DFDF18B9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AB1F8A-A55C-8367-AA2D-DFB1234E7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573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FF1F2-AAC8-ED25-D8BF-26F14743D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502925B-2E75-4AE0-C11D-9E092E8E7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BCED50-CCE9-72B6-9652-61F9F8506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91558B-849D-1AA4-BAC9-CA770400B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3635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3150-B41E-C522-65CF-5944D3677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15B694-ABA5-3D3F-B8A0-AA28DDC57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1A81D1-9A30-3982-EEDE-C59930D92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AAA3AC-15C5-0258-54B5-C44A9A86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465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64849-9763-5EEB-B224-EDAB769A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D0A1E35-5CD5-FA3D-6442-F64A3EDAC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92A4730-6361-4E6F-608A-C65E160E7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B9809B-C94B-8505-0E71-C08075F06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3601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C807C-C80D-4D83-6E8C-3355D796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E72D32D-D27D-A161-CB9E-F4C716BF0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E0307F8-3EA8-4C4E-63C8-D390B99BD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D16AD5-11A4-C4F9-2192-5EC2B5585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0822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49176-C2C7-3465-5840-ABDE0BEC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A9EA4BE-CEE5-B873-C80F-26F07D24B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5A7D92E-4415-1E3A-8C41-2EDA82CC5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591A8C-B784-50EE-28A2-9621C0634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1011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506D-C3AF-7FF3-41BD-E0EC28410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6439A5-7501-7871-6DEA-B25A60473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0A48C00-54DE-657F-B9E9-937212B32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53960A-595E-66FD-8FB0-FAFEC189B4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8630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A8D0F-9ABB-4107-1C2F-D0B272ADE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0DD58B-A1C9-2EE0-EB50-DFCF77A9F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74CA7B7-629C-BEAF-168F-56E247E93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906046-412A-8561-03E0-57A4624CA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8733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F9818-61CC-5F96-5F14-EB40FB9EC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CAB33DC-4A4B-38AE-7BC9-BDEB85FED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4E97226-FA69-F521-66A8-62AF935F1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C4F22C-110C-07F0-6209-A98256932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3025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290DE-A65B-DAB0-993F-743FE1A7C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0052372-0946-EF42-14A0-068A19707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CDD3F01-14E8-65BE-BFC6-48AFF6A2D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42C5E-5EFB-DAE8-60B0-3F480E8BC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2521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CE8A2-CB53-5CF7-26A6-FA1101A2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CA9C175-092B-4A60-3577-1C924C414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AAC6E63-AD2B-73CA-E789-1D68F433B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72AFDF-F22E-C56D-9BDB-8A243D083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5518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4C044-F72D-1924-7C34-789FF927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33DDD0E-1C4D-BBFF-7A0F-575971B4A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5363CF-C81B-511C-4E5D-3D4C4D930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0404B8-8B11-C12A-C562-370607DEA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7608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13E4A-6C59-0960-DCE7-B22C1EA94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6765FD8-D607-50B1-5968-9BC5BFA31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AE8082-5BB1-2161-45D8-19CF1560F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8F2C6D-1049-DFA1-7798-ED589454F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5595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30ED-9D62-622C-3C3C-0288DCCF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3A393F-053F-B90F-3EE0-43D16A98F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B6C020-F452-9933-5820-84F1AECC0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C4D943-E00A-B413-9659-DE4D09D791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6849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B4D19-64DF-533C-3491-6D60549E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64CA2D9-1246-52B4-4F93-E5613E28B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A34F545-8609-91C4-0C78-30A0214EF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E6FA07-2011-9D28-5034-0C9BD32F9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2035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8F93-08C2-4F11-99DF-06498A9BF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53F6F22-A356-A369-47F9-ECC233069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916FD9A-F77E-F2B5-543C-DB0F1D121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1571FA-AD3A-6E3D-700F-7CE6FC86D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2371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0F057-F159-2453-BAED-97683950D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63BB3EF-29E0-D02F-195C-4554E1ACB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469F370-BB9F-6EC6-AA95-6ECD82795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717AA3-EAD6-373D-39D3-E58B3CBFD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7118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EC793-FEE0-3C65-32F9-55B6772AC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9B6C32E-E5D1-7865-1343-DB5415370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7F04582-C8FE-9F3A-193C-40F72FE7C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FD8EEF-791A-FFF5-4B5F-86CD99A0C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9728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3026-A9B2-FE07-97F8-7F1B3E903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2F03FA-688B-B10A-6313-F3AEDD65BF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696C5C-8771-8B7A-05FF-E36D8438D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86CD38-35C8-735F-D644-92ADB6B59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5590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C6E25-5863-44A1-78F6-91A45EDC8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C813D9C-04AA-4BAC-7B16-93287FFEB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654C56-05EB-C54D-7B2B-A247BD24E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5A0633-B27E-736A-68F0-7F00C3F88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615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F5FDB-82E4-EA31-B80D-64BF64189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9DD822E-90F9-22E0-93ED-B1D34AD8A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7EC1450-DE31-4CBE-4973-D293B3DB3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D08BCF-AF4C-A4A3-B299-08E437207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2094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E3DC8-35E2-F649-D0C8-758250684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8B60683-ABB5-3EBC-8FF9-88B6C6629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A0B0522-C525-9A8B-028E-943C8AF61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9C7E85-A72B-AD39-961D-3A2776737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2543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51FAB-4F17-2857-7810-B1BB0DE6E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6B71E5-083A-46F7-A81C-131B44958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2244410-4E17-6743-4931-BC876E0E1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D73B67-D158-6DCA-D21A-79281E929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937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7C088-4F54-74CA-F35E-770ADB939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16153CB-4F42-1B2B-EABD-C160F8938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9B15DD1-B0B7-C843-1007-E36B7C1A3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1164D7-CBF9-8881-9584-C13F85D35F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988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76A28-1628-36EA-067F-D9D0F01A7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EA72E5-33C5-3D88-6236-12A4CA213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CF6D5DE-0D1B-63E1-6814-75154D199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4057D3-356E-89BE-F1CF-B8DA57977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761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5/10/2025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Transferencia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25B6-08EC-89DB-F361-2348269F8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CF444-BB25-9CB8-3278-63CDBA81DF2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6906AF-28C9-0F7F-8614-AD28A678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936" y="1256777"/>
            <a:ext cx="4705350" cy="51435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BAC2864-A715-9B03-48B8-D372F4D785AD}"/>
              </a:ext>
            </a:extLst>
          </p:cNvPr>
          <p:cNvSpPr txBox="1"/>
          <p:nvPr/>
        </p:nvSpPr>
        <p:spPr>
          <a:xfrm>
            <a:off x="8251740" y="3693843"/>
            <a:ext cx="652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Work Sans Light" pitchFamily="2" charset="77"/>
              </a:rPr>
              <a:t>Clic derecho eliminar</a:t>
            </a:r>
          </a:p>
        </p:txBody>
      </p:sp>
    </p:spTree>
    <p:extLst>
      <p:ext uri="{BB962C8B-B14F-4D97-AF65-F5344CB8AC3E}">
        <p14:creationId xmlns:p14="http://schemas.microsoft.com/office/powerpoint/2010/main" val="4273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336E6-3BE1-54CC-7496-589D058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A1AB4-D985-9585-2908-7B555CA6EE7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0EF650-B4DB-3B90-45BB-DDA5D51EC86C}"/>
              </a:ext>
            </a:extLst>
          </p:cNvPr>
          <p:cNvSpPr txBox="1"/>
          <p:nvPr/>
        </p:nvSpPr>
        <p:spPr>
          <a:xfrm>
            <a:off x="8251740" y="3693843"/>
            <a:ext cx="652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Work Sans Light" pitchFamily="2" charset="77"/>
              </a:rPr>
              <a:t>Clic derecho eliminar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9DF89-B739-0559-7DD5-74AAD33B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686" y="1218677"/>
            <a:ext cx="4076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98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FE5C4-01C0-8202-E03A-FFD1418A3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BF6E8-D24D-C4E4-45F6-1D3FE17FD64A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8D94FD-101A-99A7-AD14-967D038905E1}"/>
              </a:ext>
            </a:extLst>
          </p:cNvPr>
          <p:cNvSpPr txBox="1"/>
          <p:nvPr/>
        </p:nvSpPr>
        <p:spPr>
          <a:xfrm>
            <a:off x="8251740" y="3693843"/>
            <a:ext cx="652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Work Sans Light" pitchFamily="2" charset="77"/>
              </a:rPr>
              <a:t>Clic derecho eliminar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39639A-5346-1567-778C-AF5BE2F2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0" y="1134321"/>
            <a:ext cx="3314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0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B1E0C-0654-8E02-ABC6-EB4F42340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630FC-BBC8-68A3-F027-B75138E96B0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545678-7425-515F-C6FB-9BCFC51C3655}"/>
              </a:ext>
            </a:extLst>
          </p:cNvPr>
          <p:cNvSpPr txBox="1"/>
          <p:nvPr/>
        </p:nvSpPr>
        <p:spPr>
          <a:xfrm>
            <a:off x="8334868" y="3294832"/>
            <a:ext cx="652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Work Sans Light" pitchFamily="2" charset="77"/>
              </a:rPr>
              <a:t>Resultado Final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7CF5EB-9202-63D2-C9C8-912434AA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987" y="1400175"/>
            <a:ext cx="3248025" cy="40576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448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3BB30-52BB-0A4D-F81E-B5AC405F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5AB41-1D41-66F4-388F-E3FD60322A10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54781B-3821-2E8F-6AC8-50B633C1D6EB}"/>
              </a:ext>
            </a:extLst>
          </p:cNvPr>
          <p:cNvSpPr txBox="1"/>
          <p:nvPr/>
        </p:nvSpPr>
        <p:spPr>
          <a:xfrm>
            <a:off x="8534374" y="2363808"/>
            <a:ext cx="6524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Agregamos una Acción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Para que Navegue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A la nueva pagina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 err="1">
                <a:latin typeface="Work Sans Light" pitchFamily="2" charset="77"/>
              </a:rPr>
              <a:t>products</a:t>
            </a:r>
            <a:endParaRPr lang="es-CO" sz="2000" dirty="0">
              <a:latin typeface="Work Sans Ligh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678987-6A62-61A3-246D-1F1DD18D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05" y="2023244"/>
            <a:ext cx="2724150" cy="25431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0FF533B-E13A-50B9-4F9B-83D7F844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813" y="1719262"/>
            <a:ext cx="3305175" cy="34194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8201-B4C5-DCA8-3B03-802FB8E4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F9FA1-5BC1-55BE-68B1-9F5831773DA2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F96CA9-989F-F15E-BD34-0497CDF40B9A}"/>
              </a:ext>
            </a:extLst>
          </p:cNvPr>
          <p:cNvSpPr txBox="1"/>
          <p:nvPr/>
        </p:nvSpPr>
        <p:spPr>
          <a:xfrm>
            <a:off x="997657" y="1464242"/>
            <a:ext cx="1051560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</a:t>
            </a:r>
            <a:r>
              <a:rPr lang="es-CO" sz="2400" dirty="0">
                <a:latin typeface="Work Sans Light" pitchFamily="2" charset="77"/>
              </a:rPr>
              <a:t>Buscamos la pagina </a:t>
            </a:r>
            <a:r>
              <a:rPr lang="es-CO" sz="2400" dirty="0" err="1">
                <a:latin typeface="Work Sans Light" pitchFamily="2" charset="77"/>
              </a:rPr>
              <a:t>ListProducts</a:t>
            </a:r>
            <a:endParaRPr lang="es-CO" sz="24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  Damos clic en Container del Primer Producto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  Creamos una Acción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  </a:t>
            </a:r>
            <a:r>
              <a:rPr lang="es-CO" sz="2400" dirty="0" err="1">
                <a:latin typeface="Work Sans Light" pitchFamily="2" charset="77"/>
              </a:rPr>
              <a:t>Navigate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to</a:t>
            </a:r>
            <a:endParaRPr lang="es-CO" sz="24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  Seleccionamos producto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  Damos clic en botón </a:t>
            </a:r>
            <a:r>
              <a:rPr lang="es-CO" sz="2400" b="1" dirty="0">
                <a:latin typeface="Work Sans Light" pitchFamily="2" charset="77"/>
              </a:rPr>
              <a:t>+Define </a:t>
            </a:r>
            <a:r>
              <a:rPr lang="es-CO" sz="2400" dirty="0">
                <a:latin typeface="Work Sans Light" pitchFamily="2" charset="77"/>
              </a:rPr>
              <a:t>para definir Parámetro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  Damos clic en Botón </a:t>
            </a:r>
            <a:r>
              <a:rPr lang="es-CO" sz="2400" b="1" dirty="0" err="1">
                <a:latin typeface="Work Sans Light" pitchFamily="2" charset="77"/>
              </a:rPr>
              <a:t>Add</a:t>
            </a:r>
            <a:r>
              <a:rPr lang="es-CO" sz="2400" b="1" dirty="0">
                <a:latin typeface="Work Sans Light" pitchFamily="2" charset="77"/>
              </a:rPr>
              <a:t> </a:t>
            </a:r>
            <a:r>
              <a:rPr lang="es-CO" sz="2400" b="1" dirty="0" err="1">
                <a:latin typeface="Work Sans Light" pitchFamily="2" charset="77"/>
              </a:rPr>
              <a:t>Parameter</a:t>
            </a:r>
            <a:r>
              <a:rPr lang="es-CO" sz="2400" dirty="0">
                <a:latin typeface="Work Sans Light" pitchFamily="2" charset="77"/>
              </a:rPr>
              <a:t>  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  Damos </a:t>
            </a:r>
            <a:r>
              <a:rPr lang="es-CO" sz="2400" dirty="0" err="1">
                <a:latin typeface="Work Sans Light" pitchFamily="2" charset="77"/>
              </a:rPr>
              <a:t>Parameter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Name</a:t>
            </a:r>
            <a:r>
              <a:rPr lang="es-CO" sz="2400" dirty="0">
                <a:latin typeface="Work Sans Light" pitchFamily="2" charset="77"/>
              </a:rPr>
              <a:t>: </a:t>
            </a:r>
            <a:r>
              <a:rPr lang="es-CO" sz="2400" b="1" dirty="0" err="1">
                <a:solidFill>
                  <a:srgbClr val="38AA00"/>
                </a:solidFill>
                <a:latin typeface="Work Sans Light" pitchFamily="2" charset="77"/>
              </a:rPr>
              <a:t>supaper</a:t>
            </a:r>
            <a:endParaRPr lang="es-CO" sz="2400" b="1" dirty="0">
              <a:solidFill>
                <a:srgbClr val="38AA00"/>
              </a:solidFill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  En la opción </a:t>
            </a:r>
            <a:r>
              <a:rPr lang="es-CO" sz="2400" dirty="0" err="1">
                <a:latin typeface="Work Sans Light" pitchFamily="2" charset="77"/>
              </a:rPr>
              <a:t>Type</a:t>
            </a:r>
            <a:r>
              <a:rPr lang="es-CO" sz="2400" dirty="0">
                <a:latin typeface="Work Sans Light" pitchFamily="2" charset="77"/>
              </a:rPr>
              <a:t> damos clic sobre </a:t>
            </a:r>
            <a:r>
              <a:rPr lang="es-CO" sz="2400" b="1" dirty="0" err="1">
                <a:solidFill>
                  <a:srgbClr val="FF0000"/>
                </a:solidFill>
                <a:latin typeface="Work Sans Light" pitchFamily="2" charset="77"/>
              </a:rPr>
              <a:t>unset</a:t>
            </a:r>
            <a:r>
              <a:rPr lang="es-CO" sz="2400" dirty="0">
                <a:latin typeface="Work Sans Light" pitchFamily="2" charset="77"/>
              </a:rPr>
              <a:t> que esa en rojo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  en la lista buscamos opción </a:t>
            </a:r>
            <a:r>
              <a:rPr lang="es-CO" sz="2400" b="1" dirty="0" err="1">
                <a:latin typeface="Work Sans Light" pitchFamily="2" charset="77"/>
              </a:rPr>
              <a:t>Supabase</a:t>
            </a:r>
            <a:r>
              <a:rPr lang="es-CO" sz="2400" b="1" dirty="0">
                <a:latin typeface="Work Sans Light" pitchFamily="2" charset="77"/>
              </a:rPr>
              <a:t> </a:t>
            </a:r>
            <a:r>
              <a:rPr lang="es-CO" sz="2400" b="1" dirty="0" err="1">
                <a:latin typeface="Work Sans Light" pitchFamily="2" charset="77"/>
              </a:rPr>
              <a:t>Row</a:t>
            </a:r>
            <a:endParaRPr lang="es-CO" sz="2400" b="1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2400" b="1" dirty="0">
                <a:latin typeface="Work Sans Light" pitchFamily="2" charset="77"/>
              </a:rPr>
              <a:t>  </a:t>
            </a:r>
            <a:r>
              <a:rPr lang="es-CO" sz="2400" dirty="0">
                <a:latin typeface="Work Sans Light" pitchFamily="2" charset="77"/>
              </a:rPr>
              <a:t>haciendo bien los pasos en esta parte ya podemos ver </a:t>
            </a:r>
            <a:r>
              <a:rPr lang="es-CO" sz="2400" b="1" dirty="0" err="1">
                <a:latin typeface="Work Sans Light" pitchFamily="2" charset="77"/>
              </a:rPr>
              <a:t>name</a:t>
            </a:r>
            <a:r>
              <a:rPr lang="es-CO" sz="2400" b="1" dirty="0">
                <a:latin typeface="Work Sans Light" pitchFamily="2" charset="77"/>
              </a:rPr>
              <a:t>       </a:t>
            </a:r>
          </a:p>
          <a:p>
            <a:r>
              <a:rPr lang="es-CO" sz="2400" b="1" dirty="0">
                <a:latin typeface="Work Sans Light" pitchFamily="2" charset="77"/>
              </a:rPr>
              <a:t>     table</a:t>
            </a:r>
            <a:r>
              <a:rPr lang="es-CO" sz="2400" dirty="0">
                <a:latin typeface="Work Sans Light" pitchFamily="2" charset="77"/>
              </a:rPr>
              <a:t> de </a:t>
            </a:r>
            <a:r>
              <a:rPr lang="es-CO" sz="2400" dirty="0" err="1">
                <a:latin typeface="Work Sans Light" pitchFamily="2" charset="77"/>
              </a:rPr>
              <a:t>supabase</a:t>
            </a:r>
            <a:r>
              <a:rPr lang="es-CO" sz="2400" dirty="0">
                <a:latin typeface="Work Sans Light" pitchFamily="2" charset="77"/>
              </a:rPr>
              <a:t> ( productos )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b="1" dirty="0">
                <a:latin typeface="Work Sans Light" pitchFamily="2" charset="77"/>
              </a:rPr>
              <a:t> </a:t>
            </a:r>
            <a:r>
              <a:rPr lang="es-CO" sz="2400" dirty="0">
                <a:latin typeface="Work Sans Light" pitchFamily="2" charset="77"/>
              </a:rPr>
              <a:t>Dar clic en </a:t>
            </a:r>
            <a:r>
              <a:rPr lang="es-CO" sz="2400" b="1" dirty="0">
                <a:latin typeface="Work Sans Light" pitchFamily="2" charset="77"/>
              </a:rPr>
              <a:t>botón Confirmar</a:t>
            </a:r>
            <a:endParaRPr lang="es-CO" sz="2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588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6D602-475A-475F-C0FD-EC7654E2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E3D68-DBD4-4873-A6A4-389FD6DE4C0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CA1708-851B-1A30-6A77-97D537017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27" y="1434452"/>
            <a:ext cx="6737020" cy="44209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14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87C59-6553-A47D-C23F-1DDF627CD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680F7-2F16-2A3C-3CBD-B059359C3581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5010706-A288-2D3D-036C-EEF5F38A69EE}"/>
              </a:ext>
            </a:extLst>
          </p:cNvPr>
          <p:cNvSpPr txBox="1"/>
          <p:nvPr/>
        </p:nvSpPr>
        <p:spPr>
          <a:xfrm>
            <a:off x="997657" y="1785085"/>
            <a:ext cx="10515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Cuando damos clic en </a:t>
            </a:r>
            <a:r>
              <a:rPr lang="es-CO" sz="2400" b="1" dirty="0">
                <a:latin typeface="Work Sans Light" pitchFamily="2" charset="77"/>
              </a:rPr>
              <a:t>botón Confirmar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Al final de propiedades parte inferior se activa un botón con nombre</a:t>
            </a:r>
          </a:p>
          <a:p>
            <a:r>
              <a:rPr lang="es-CO" sz="2400" dirty="0">
                <a:latin typeface="Work Sans Light" pitchFamily="2" charset="77"/>
              </a:rPr>
              <a:t>   </a:t>
            </a:r>
            <a:r>
              <a:rPr lang="es-CO" sz="2400" b="1" dirty="0">
                <a:latin typeface="Work Sans Light" pitchFamily="2" charset="77"/>
              </a:rPr>
              <a:t>Pass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Aparece el nombre que le dimos al parámetro </a:t>
            </a:r>
            <a:r>
              <a:rPr lang="es-CO" sz="2400" b="1" dirty="0" err="1">
                <a:latin typeface="Work Sans Light" pitchFamily="2" charset="77"/>
              </a:rPr>
              <a:t>supapar</a:t>
            </a:r>
            <a:endParaRPr lang="es-CO" sz="2400" b="1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Damos clic en</a:t>
            </a:r>
            <a:r>
              <a:rPr lang="es-CO" sz="2400" b="1" dirty="0">
                <a:latin typeface="Work Sans Light" pitchFamily="2" charset="77"/>
              </a:rPr>
              <a:t> </a:t>
            </a:r>
            <a:r>
              <a:rPr lang="es-CO" sz="2400" b="1" dirty="0" err="1">
                <a:latin typeface="Work Sans Light" pitchFamily="2" charset="77"/>
              </a:rPr>
              <a:t>supaper</a:t>
            </a:r>
            <a:r>
              <a:rPr lang="es-CO" sz="2400" b="1" dirty="0">
                <a:latin typeface="Work Sans Light" pitchFamily="2" charset="77"/>
              </a:rPr>
              <a:t>  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Sale una propiedad </a:t>
            </a:r>
            <a:r>
              <a:rPr lang="es-CO" sz="2400" b="1" dirty="0" err="1">
                <a:latin typeface="Work Sans Light" pitchFamily="2" charset="77"/>
              </a:rPr>
              <a:t>Value</a:t>
            </a:r>
            <a:r>
              <a:rPr lang="es-CO" sz="2400" dirty="0">
                <a:latin typeface="Work Sans Light" pitchFamily="2" charset="77"/>
              </a:rPr>
              <a:t> con nombre </a:t>
            </a:r>
            <a:r>
              <a:rPr lang="es-CO" sz="2400" b="1" dirty="0">
                <a:solidFill>
                  <a:srgbClr val="C00000"/>
                </a:solidFill>
                <a:latin typeface="Work Sans Light" pitchFamily="2" charset="77"/>
              </a:rPr>
              <a:t>UNSET</a:t>
            </a:r>
            <a:r>
              <a:rPr lang="es-CO" sz="2400" dirty="0">
                <a:latin typeface="Work Sans Light" pitchFamily="2" charset="77"/>
              </a:rPr>
              <a:t> en color rojo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Damos clic a </a:t>
            </a:r>
            <a:r>
              <a:rPr lang="es-CO" sz="2400" dirty="0">
                <a:solidFill>
                  <a:srgbClr val="C00000"/>
                </a:solidFill>
                <a:latin typeface="Work Sans Light" pitchFamily="2" charset="77"/>
              </a:rPr>
              <a:t>UNSET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400" dirty="0" err="1">
                <a:latin typeface="Work Sans Light" pitchFamily="2" charset="77"/>
              </a:rPr>
              <a:t>Selecionamos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solidFill>
                  <a:srgbClr val="C00000"/>
                </a:solidFill>
                <a:latin typeface="Work Sans Light" pitchFamily="2" charset="77"/>
              </a:rPr>
              <a:t>Product</a:t>
            </a:r>
            <a:r>
              <a:rPr lang="es-CO" sz="2400" dirty="0">
                <a:solidFill>
                  <a:srgbClr val="C00000"/>
                </a:solidFill>
                <a:latin typeface="Work Sans Light" pitchFamily="2" charset="77"/>
              </a:rPr>
              <a:t> </a:t>
            </a:r>
            <a:r>
              <a:rPr lang="es-CO" sz="2400" dirty="0" err="1">
                <a:solidFill>
                  <a:srgbClr val="C00000"/>
                </a:solidFill>
                <a:latin typeface="Work Sans Light" pitchFamily="2" charset="77"/>
              </a:rPr>
              <a:t>Row</a:t>
            </a:r>
            <a:endParaRPr lang="es-CO" sz="2400" dirty="0">
              <a:solidFill>
                <a:srgbClr val="C00000"/>
              </a:solidFill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Seleccionamos</a:t>
            </a:r>
            <a:r>
              <a:rPr lang="es-CO" sz="2400" dirty="0">
                <a:solidFill>
                  <a:srgbClr val="C00000"/>
                </a:solidFill>
                <a:latin typeface="Work Sans Light" pitchFamily="2" charset="77"/>
              </a:rPr>
              <a:t> </a:t>
            </a:r>
            <a:r>
              <a:rPr lang="es-CO" sz="2400" dirty="0" err="1">
                <a:solidFill>
                  <a:srgbClr val="C00000"/>
                </a:solidFill>
                <a:latin typeface="Work Sans Light" pitchFamily="2" charset="77"/>
              </a:rPr>
              <a:t>Supabase</a:t>
            </a:r>
            <a:r>
              <a:rPr lang="es-CO" sz="2400" dirty="0">
                <a:solidFill>
                  <a:srgbClr val="C00000"/>
                </a:solidFill>
                <a:latin typeface="Work Sans Light" pitchFamily="2" charset="77"/>
              </a:rPr>
              <a:t> </a:t>
            </a:r>
            <a:r>
              <a:rPr lang="es-CO" sz="2400" dirty="0" err="1">
                <a:solidFill>
                  <a:srgbClr val="C00000"/>
                </a:solidFill>
                <a:latin typeface="Work Sans Light" pitchFamily="2" charset="77"/>
              </a:rPr>
              <a:t>Row</a:t>
            </a:r>
            <a:endParaRPr lang="es-CO" sz="2400" dirty="0">
              <a:solidFill>
                <a:srgbClr val="C00000"/>
              </a:solidFill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Clic en </a:t>
            </a:r>
            <a:r>
              <a:rPr lang="es-CO" sz="2400" dirty="0">
                <a:solidFill>
                  <a:srgbClr val="C00000"/>
                </a:solidFill>
                <a:latin typeface="Work Sans Light" pitchFamily="2" charset="77"/>
              </a:rPr>
              <a:t>botón Confirmar</a:t>
            </a:r>
          </a:p>
        </p:txBody>
      </p:sp>
    </p:spTree>
    <p:extLst>
      <p:ext uri="{BB962C8B-B14F-4D97-AF65-F5344CB8AC3E}">
        <p14:creationId xmlns:p14="http://schemas.microsoft.com/office/powerpoint/2010/main" val="1041868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3C5D-F5A8-A497-0509-497C3220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0B1A7-F3EB-D3C8-E9FD-CCEA8E1D4550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65730B-15B9-37BF-3859-8F66DEF4B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670" y="1180577"/>
            <a:ext cx="78676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3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E2AC-5238-1831-29A2-C26F8E63E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DBF84-21E5-FF6C-C4C2-933E2F85E124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A15680-6816-B3F5-BCCC-692BAC66EACB}"/>
              </a:ext>
            </a:extLst>
          </p:cNvPr>
          <p:cNvSpPr txBox="1"/>
          <p:nvPr/>
        </p:nvSpPr>
        <p:spPr>
          <a:xfrm>
            <a:off x="456236" y="1351948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Ahora necesitamos ajustar los datos en nuestra plantilla, en el texto que dice  </a:t>
            </a:r>
            <a:r>
              <a:rPr lang="es-CO" sz="2400" b="1" dirty="0">
                <a:latin typeface="Work Sans Light" pitchFamily="2" charset="77"/>
              </a:rPr>
              <a:t>Zion </a:t>
            </a:r>
            <a:r>
              <a:rPr lang="es-CO" sz="2400" b="1" dirty="0" err="1">
                <a:latin typeface="Work Sans Light" pitchFamily="2" charset="77"/>
              </a:rPr>
              <a:t>Limied</a:t>
            </a:r>
            <a:r>
              <a:rPr lang="es-CO" sz="2400" b="1" dirty="0">
                <a:latin typeface="Work Sans Light" pitchFamily="2" charset="77"/>
              </a:rPr>
              <a:t> </a:t>
            </a:r>
            <a:r>
              <a:rPr lang="es-CO" sz="2400" dirty="0">
                <a:latin typeface="Work Sans Light" pitchFamily="2" charset="77"/>
              </a:rPr>
              <a:t>queremos que salga el </a:t>
            </a:r>
            <a:r>
              <a:rPr lang="es-CO" sz="2400" dirty="0">
                <a:solidFill>
                  <a:schemeClr val="accent2"/>
                </a:solidFill>
                <a:latin typeface="Work Sans Light" pitchFamily="2" charset="77"/>
              </a:rPr>
              <a:t>nombre</a:t>
            </a:r>
            <a:r>
              <a:rPr lang="es-CO" sz="2400" dirty="0">
                <a:latin typeface="Work Sans Light" pitchFamily="2" charset="77"/>
              </a:rPr>
              <a:t>, así como </a:t>
            </a:r>
            <a:r>
              <a:rPr lang="es-CO" sz="2400" dirty="0">
                <a:solidFill>
                  <a:schemeClr val="accent2"/>
                </a:solidFill>
                <a:latin typeface="Work Sans Light" pitchFamily="2" charset="77"/>
              </a:rPr>
              <a:t>precio</a:t>
            </a:r>
            <a:r>
              <a:rPr lang="es-CO" sz="2400" dirty="0">
                <a:latin typeface="Work Sans Light" pitchFamily="2" charset="77"/>
              </a:rPr>
              <a:t>, </a:t>
            </a:r>
            <a:r>
              <a:rPr lang="es-CO" sz="2400" dirty="0" err="1">
                <a:latin typeface="Work Sans Light" pitchFamily="2" charset="77"/>
              </a:rPr>
              <a:t>etc</a:t>
            </a:r>
            <a:endParaRPr lang="es-CO" sz="2400" b="1" dirty="0">
              <a:latin typeface="Work Sans Light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C04DA5-8788-9530-6EB7-624DC778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388" y="2350169"/>
            <a:ext cx="2723224" cy="32806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717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1015933" y="2228671"/>
            <a:ext cx="10160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Desarrollo de Software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1295400" y="3321934"/>
            <a:ext cx="9658350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Aplicativos Móviles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Flutter Flow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Supabase</a:t>
            </a: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1C91-7D27-49A4-D30A-B4675470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563F2-3BD9-4E20-D140-4F82BB4C5349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71F41F-990A-96C4-EC19-93AE70660DAA}"/>
              </a:ext>
            </a:extLst>
          </p:cNvPr>
          <p:cNvSpPr txBox="1"/>
          <p:nvPr/>
        </p:nvSpPr>
        <p:spPr>
          <a:xfrm>
            <a:off x="456236" y="1351948"/>
            <a:ext cx="1051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Para este requerimiento necesitamos un </a:t>
            </a:r>
            <a:r>
              <a:rPr lang="es-CO" sz="2400" dirty="0" err="1">
                <a:latin typeface="Work Sans Light" pitchFamily="2" charset="77"/>
              </a:rPr>
              <a:t>Query</a:t>
            </a:r>
            <a:r>
              <a:rPr lang="es-CO" sz="2400" dirty="0">
                <a:latin typeface="Work Sans Light" pitchFamily="2" charset="77"/>
              </a:rPr>
              <a:t>,</a:t>
            </a:r>
            <a:endParaRPr lang="es-CO" sz="2400" b="1" dirty="0">
              <a:latin typeface="Work Sans Light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AB3570-1E81-6954-2C77-26836856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9" y="2225442"/>
            <a:ext cx="2723224" cy="32806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38B837-4C3A-5F76-372F-06E6D8802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827" y="2615976"/>
            <a:ext cx="2905125" cy="1990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58A18FB-B4D3-E8D7-0364-9C3D4E174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57" y="2847474"/>
            <a:ext cx="2676525" cy="8858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EB9D12E-7EC2-6398-C092-8E4A8C834390}"/>
              </a:ext>
            </a:extLst>
          </p:cNvPr>
          <p:cNvSpPr txBox="1"/>
          <p:nvPr/>
        </p:nvSpPr>
        <p:spPr>
          <a:xfrm>
            <a:off x="3916356" y="4145036"/>
            <a:ext cx="37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Work Sans Light" pitchFamily="2" charset="77"/>
              </a:rPr>
              <a:t>Icono Backend Query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8BA422-CE83-DE1D-F491-7F3C6CA367A4}"/>
              </a:ext>
            </a:extLst>
          </p:cNvPr>
          <p:cNvSpPr txBox="1"/>
          <p:nvPr/>
        </p:nvSpPr>
        <p:spPr>
          <a:xfrm>
            <a:off x="9524400" y="4774933"/>
            <a:ext cx="200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Work Sans Light" pitchFamily="2" charset="77"/>
              </a:rPr>
              <a:t>Add Query</a:t>
            </a:r>
          </a:p>
        </p:txBody>
      </p:sp>
    </p:spTree>
    <p:extLst>
      <p:ext uri="{BB962C8B-B14F-4D97-AF65-F5344CB8AC3E}">
        <p14:creationId xmlns:p14="http://schemas.microsoft.com/office/powerpoint/2010/main" val="253453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C2E58-D3DF-0CFC-ECFC-62BE24EB1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6D90C-9F87-5982-E335-05276F04575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BC7141-4846-D45F-6277-42983E52E2C2}"/>
              </a:ext>
            </a:extLst>
          </p:cNvPr>
          <p:cNvSpPr txBox="1"/>
          <p:nvPr/>
        </p:nvSpPr>
        <p:spPr>
          <a:xfrm>
            <a:off x="456236" y="1354452"/>
            <a:ext cx="970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Work Sans Light" pitchFamily="2" charset="77"/>
              </a:rPr>
              <a:t>Vamos a utilizar el Editor de Query en </a:t>
            </a:r>
            <a:r>
              <a:rPr lang="es-CO" sz="2400" dirty="0" err="1">
                <a:latin typeface="Work Sans Light" pitchFamily="2" charset="77"/>
              </a:rPr>
              <a:t>Flutter</a:t>
            </a:r>
            <a:r>
              <a:rPr lang="es-CO" sz="2400" dirty="0">
                <a:latin typeface="Work Sans Light" pitchFamily="2" charset="77"/>
              </a:rPr>
              <a:t> 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2C1D9C-EAC0-7CF6-B3F4-755BC57DB007}"/>
              </a:ext>
            </a:extLst>
          </p:cNvPr>
          <p:cNvSpPr txBox="1"/>
          <p:nvPr/>
        </p:nvSpPr>
        <p:spPr>
          <a:xfrm>
            <a:off x="861299" y="2828835"/>
            <a:ext cx="9705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Nos ubicamos a nivel de página, es decir darle clic a la Pagina Page productos.</a:t>
            </a:r>
          </a:p>
          <a:p>
            <a:endParaRPr lang="es-CO" sz="2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925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427D-55E2-93F9-42DA-70FBBC37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630DD-67A9-884E-69E5-BD052656007F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F857D8-424B-55B5-392F-E293BEF04D95}"/>
              </a:ext>
            </a:extLst>
          </p:cNvPr>
          <p:cNvSpPr txBox="1"/>
          <p:nvPr/>
        </p:nvSpPr>
        <p:spPr>
          <a:xfrm>
            <a:off x="456236" y="1577551"/>
            <a:ext cx="9705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Nos ubicamos a nivel de página, es decir darle clic a la Pagina Page productos.</a:t>
            </a:r>
          </a:p>
          <a:p>
            <a:endParaRPr lang="es-CO" sz="2400" dirty="0">
              <a:latin typeface="Work Sans Ligh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18618B-3314-9702-954E-8284B3EA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31" y="2486228"/>
            <a:ext cx="9962148" cy="37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A7E75-82E5-4F4F-A940-05AEF8151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E7028-E239-E7B6-74E0-B2F59D87FB4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F64F85-3FE3-AC5D-3535-50D2D1E79E4C}"/>
              </a:ext>
            </a:extLst>
          </p:cNvPr>
          <p:cNvSpPr txBox="1"/>
          <p:nvPr/>
        </p:nvSpPr>
        <p:spPr>
          <a:xfrm>
            <a:off x="456236" y="1200243"/>
            <a:ext cx="970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Opción </a:t>
            </a:r>
            <a:r>
              <a:rPr lang="es-CO" sz="2400" dirty="0" err="1">
                <a:latin typeface="Work Sans Light" pitchFamily="2" charset="77"/>
              </a:rPr>
              <a:t>supabase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Query</a:t>
            </a:r>
            <a:endParaRPr lang="es-CO" sz="2400" dirty="0">
              <a:latin typeface="Work Sans Ligh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EE2046-64BB-1755-2C9B-580462B1B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685" y="1755904"/>
            <a:ext cx="58959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29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4309-A686-9405-44DB-322FC9DC1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97386-2D92-1D13-9B0C-F277E4D18822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876415-BF02-0CCA-81C5-990C92D2C5B8}"/>
              </a:ext>
            </a:extLst>
          </p:cNvPr>
          <p:cNvSpPr txBox="1"/>
          <p:nvPr/>
        </p:nvSpPr>
        <p:spPr>
          <a:xfrm>
            <a:off x="456236" y="1200243"/>
            <a:ext cx="970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Table: productos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763E28-9CB0-87BE-A6B1-8E3189B80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727830"/>
            <a:ext cx="58864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82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946A-32E0-F85B-EA3E-EE5DB86FE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80891-6121-DE54-8AD4-3A0E9BB7FFFA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901191-E0D2-9FFB-F679-34BAE3955CB8}"/>
              </a:ext>
            </a:extLst>
          </p:cNvPr>
          <p:cNvSpPr txBox="1"/>
          <p:nvPr/>
        </p:nvSpPr>
        <p:spPr>
          <a:xfrm>
            <a:off x="456236" y="1200243"/>
            <a:ext cx="970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 err="1">
                <a:latin typeface="Work Sans Light" pitchFamily="2" charset="77"/>
              </a:rPr>
              <a:t>Query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Type</a:t>
            </a:r>
            <a:r>
              <a:rPr lang="es-CO" sz="2400" dirty="0">
                <a:latin typeface="Work Sans Light" pitchFamily="2" charset="77"/>
              </a:rPr>
              <a:t>: Single </a:t>
            </a:r>
            <a:r>
              <a:rPr lang="es-CO" sz="2400" dirty="0" err="1">
                <a:latin typeface="Work Sans Light" pitchFamily="2" charset="77"/>
              </a:rPr>
              <a:t>Row</a:t>
            </a:r>
            <a:endParaRPr lang="es-CO" sz="2400" dirty="0">
              <a:latin typeface="Work Sans Ligh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F0AB88-29BD-85DF-D573-7F5486357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727830"/>
            <a:ext cx="58864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16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70EF1-3848-4D53-190E-4764283A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B8083-043C-EEC4-6B4B-C450F4FFFA9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9BB022-B2B4-6893-30F8-2E913046EB66}"/>
              </a:ext>
            </a:extLst>
          </p:cNvPr>
          <p:cNvSpPr txBox="1"/>
          <p:nvPr/>
        </p:nvSpPr>
        <p:spPr>
          <a:xfrm>
            <a:off x="1819815" y="2242980"/>
            <a:ext cx="97054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Opción </a:t>
            </a:r>
            <a:r>
              <a:rPr lang="es-CO" sz="2400" dirty="0" err="1">
                <a:latin typeface="Work Sans Light" pitchFamily="2" charset="77"/>
              </a:rPr>
              <a:t>Filters</a:t>
            </a:r>
            <a:r>
              <a:rPr lang="es-CO" sz="2400" dirty="0">
                <a:latin typeface="Work Sans Light" pitchFamily="2" charset="77"/>
              </a:rPr>
              <a:t>: + </a:t>
            </a:r>
            <a:r>
              <a:rPr lang="es-CO" sz="2400" dirty="0" err="1">
                <a:latin typeface="Work Sans Light" pitchFamily="2" charset="77"/>
              </a:rPr>
              <a:t>Add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Filter</a:t>
            </a:r>
            <a:endParaRPr lang="es-CO" sz="24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Field </a:t>
            </a:r>
            <a:r>
              <a:rPr lang="es-CO" sz="2400" dirty="0" err="1">
                <a:latin typeface="Work Sans Light" pitchFamily="2" charset="77"/>
              </a:rPr>
              <a:t>Name</a:t>
            </a:r>
            <a:r>
              <a:rPr lang="es-CO" sz="2400" dirty="0">
                <a:latin typeface="Work Sans Light" pitchFamily="2" charset="77"/>
              </a:rPr>
              <a:t>: Id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400" dirty="0" err="1">
                <a:latin typeface="Work Sans Light" pitchFamily="2" charset="77"/>
              </a:rPr>
              <a:t>Relation</a:t>
            </a:r>
            <a:r>
              <a:rPr lang="es-CO" sz="2400" dirty="0">
                <a:latin typeface="Work Sans Light" pitchFamily="2" charset="77"/>
              </a:rPr>
              <a:t>: </a:t>
            </a:r>
            <a:r>
              <a:rPr lang="es-CO" sz="2400" dirty="0" err="1">
                <a:latin typeface="Work Sans Light" pitchFamily="2" charset="77"/>
              </a:rPr>
              <a:t>Equal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to</a:t>
            </a:r>
            <a:endParaRPr lang="es-CO" sz="2400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En </a:t>
            </a:r>
            <a:r>
              <a:rPr lang="es-CO" sz="2400" dirty="0" err="1">
                <a:latin typeface="Work Sans Light" pitchFamily="2" charset="77"/>
              </a:rPr>
              <a:t>Value</a:t>
            </a:r>
            <a:r>
              <a:rPr lang="es-CO" sz="2400" dirty="0">
                <a:latin typeface="Work Sans Light" pitchFamily="2" charset="77"/>
              </a:rPr>
              <a:t>: buscamos el nombre del parámetro </a:t>
            </a:r>
            <a:r>
              <a:rPr lang="es-CO" sz="2400" b="1" dirty="0" err="1">
                <a:solidFill>
                  <a:srgbClr val="38AA00"/>
                </a:solidFill>
                <a:latin typeface="Work Sans Light" pitchFamily="2" charset="77"/>
              </a:rPr>
              <a:t>supaper</a:t>
            </a:r>
            <a:endParaRPr lang="es-CO" sz="2400" b="1" dirty="0">
              <a:solidFill>
                <a:srgbClr val="38AA00"/>
              </a:solidFill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400" dirty="0" err="1">
                <a:latin typeface="Work Sans Light" pitchFamily="2" charset="77"/>
              </a:rPr>
              <a:t>Seleccionamosn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Suparbase</a:t>
            </a:r>
            <a:r>
              <a:rPr lang="es-CO" sz="2400" dirty="0">
                <a:latin typeface="Work Sans Light" pitchFamily="2" charset="77"/>
              </a:rPr>
              <a:t> </a:t>
            </a:r>
            <a:r>
              <a:rPr lang="es-CO" sz="2400" dirty="0" err="1">
                <a:latin typeface="Work Sans Light" pitchFamily="2" charset="77"/>
              </a:rPr>
              <a:t>Row</a:t>
            </a:r>
            <a:r>
              <a:rPr lang="es-CO" sz="2400" dirty="0">
                <a:latin typeface="Work Sans Light" pitchFamily="2" charset="77"/>
              </a:rPr>
              <a:t> Field: id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Dar clic en </a:t>
            </a:r>
            <a:r>
              <a:rPr lang="es-CO" sz="2400" b="1" dirty="0" err="1">
                <a:latin typeface="Work Sans Light" pitchFamily="2" charset="77"/>
              </a:rPr>
              <a:t>Boton</a:t>
            </a:r>
            <a:r>
              <a:rPr lang="es-CO" sz="2400" b="1" dirty="0">
                <a:latin typeface="Work Sans Light" pitchFamily="2" charset="77"/>
              </a:rPr>
              <a:t> Confirmar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Dar Clic en </a:t>
            </a:r>
            <a:r>
              <a:rPr lang="es-CO" sz="2400" b="1" dirty="0">
                <a:latin typeface="Work Sans Light" pitchFamily="2" charset="77"/>
              </a:rPr>
              <a:t>Confirmar</a:t>
            </a:r>
          </a:p>
        </p:txBody>
      </p:sp>
    </p:spTree>
    <p:extLst>
      <p:ext uri="{BB962C8B-B14F-4D97-AF65-F5344CB8AC3E}">
        <p14:creationId xmlns:p14="http://schemas.microsoft.com/office/powerpoint/2010/main" val="2632890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A106C-4232-F653-5044-CD0767159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055DC-A3CD-4E0E-E428-64DFEAABA092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9692826-DEB7-42BD-38A6-EFA4A29B184D}"/>
              </a:ext>
            </a:extLst>
          </p:cNvPr>
          <p:cNvSpPr txBox="1"/>
          <p:nvPr/>
        </p:nvSpPr>
        <p:spPr>
          <a:xfrm>
            <a:off x="456236" y="1296496"/>
            <a:ext cx="970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Damos clic en el </a:t>
            </a:r>
            <a:r>
              <a:rPr lang="es-CO" sz="2400" dirty="0" err="1">
                <a:latin typeface="Work Sans Light" pitchFamily="2" charset="77"/>
              </a:rPr>
              <a:t>label</a:t>
            </a:r>
            <a:r>
              <a:rPr lang="es-CO" sz="2400" dirty="0">
                <a:latin typeface="Work Sans Light" pitchFamily="2" charset="77"/>
              </a:rPr>
              <a:t> del Nombre del Producto</a:t>
            </a:r>
            <a:endParaRPr lang="es-CO" sz="2400" b="1" dirty="0">
              <a:latin typeface="Work Sans Ligh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E98CCA-1041-6403-4C25-5C0A45D91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87" y="2043363"/>
            <a:ext cx="3248025" cy="3733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2842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42A54-8133-3F69-1E6B-08D0BEB4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EA943-3984-7A36-127C-95A203917A58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CDCD56-17AF-E6D5-BC7A-A9EB9CA8AE17}"/>
              </a:ext>
            </a:extLst>
          </p:cNvPr>
          <p:cNvSpPr txBox="1"/>
          <p:nvPr/>
        </p:nvSpPr>
        <p:spPr>
          <a:xfrm>
            <a:off x="456236" y="1296496"/>
            <a:ext cx="9705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Buscamos la propiedad </a:t>
            </a:r>
            <a:r>
              <a:rPr lang="es-CO" sz="2400" dirty="0" err="1">
                <a:latin typeface="Work Sans Light" pitchFamily="2" charset="77"/>
              </a:rPr>
              <a:t>text</a:t>
            </a:r>
            <a:r>
              <a:rPr lang="es-CO" sz="2400" dirty="0">
                <a:latin typeface="Work Sans Light" pitchFamily="2" charset="77"/>
              </a:rPr>
              <a:t> y damos clic en los punticos, paraque muestre el dato a relacionar</a:t>
            </a:r>
            <a:endParaRPr lang="es-CO" sz="2400" b="1" dirty="0">
              <a:latin typeface="Work Sans Ligh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129736B-CD13-BB4D-D773-253B0F9A5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832" y="2289668"/>
            <a:ext cx="5839326" cy="37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6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40DA4-AB8E-7E6E-16EF-90BB774E3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5BA21-75AF-4EA2-C010-D33381656DF9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B72D7F4-CA2A-17C2-624C-3DE1E9784F44}"/>
              </a:ext>
            </a:extLst>
          </p:cNvPr>
          <p:cNvSpPr txBox="1"/>
          <p:nvPr/>
        </p:nvSpPr>
        <p:spPr>
          <a:xfrm>
            <a:off x="456236" y="1296496"/>
            <a:ext cx="9705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Como valor por defecto podemos dejar Nombre o cualquier dato, igual cuando se conecte debe mostrar los datos del </a:t>
            </a:r>
            <a:r>
              <a:rPr lang="es-CO" sz="2400" dirty="0" err="1">
                <a:latin typeface="Work Sans Light" pitchFamily="2" charset="77"/>
              </a:rPr>
              <a:t>Query</a:t>
            </a:r>
            <a:endParaRPr lang="es-CO" sz="2400" b="1" dirty="0">
              <a:latin typeface="Work Sans Ligh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5C254F-BDAA-3B4D-7FF1-D092EFC24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663" y="2469744"/>
            <a:ext cx="6352674" cy="413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B3C2-56DE-A3CF-BDA5-250904F5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48164F-AD58-FCB4-D63D-CCA81C11C8BA}"/>
              </a:ext>
            </a:extLst>
          </p:cNvPr>
          <p:cNvSpPr txBox="1"/>
          <p:nvPr/>
        </p:nvSpPr>
        <p:spPr>
          <a:xfrm>
            <a:off x="762663" y="2228671"/>
            <a:ext cx="1066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500" dirty="0">
                <a:latin typeface="Work Sans Light" pitchFamily="2" charset="77"/>
              </a:rPr>
              <a:t>Supabase Query: Single </a:t>
            </a:r>
            <a:r>
              <a:rPr lang="es-CO" sz="3500" dirty="0" err="1">
                <a:latin typeface="Work Sans Light" pitchFamily="2" charset="77"/>
              </a:rPr>
              <a:t>Document</a:t>
            </a:r>
            <a:r>
              <a:rPr lang="es-CO" sz="3500" dirty="0">
                <a:latin typeface="Work Sans Light" pitchFamily="2" charset="77"/>
              </a:rPr>
              <a:t> y </a:t>
            </a:r>
            <a:r>
              <a:rPr lang="es-CO" sz="3500" dirty="0" err="1">
                <a:latin typeface="Work Sans Light" pitchFamily="2" charset="77"/>
              </a:rPr>
              <a:t>Parameters</a:t>
            </a:r>
            <a:endParaRPr lang="es-CO" sz="3500" dirty="0">
              <a:latin typeface="Work Sans Light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AA3B68-6669-71F3-73D5-803C5C174544}"/>
              </a:ext>
            </a:extLst>
          </p:cNvPr>
          <p:cNvCxnSpPr>
            <a:cxnSpLocks/>
          </p:cNvCxnSpPr>
          <p:nvPr/>
        </p:nvCxnSpPr>
        <p:spPr>
          <a:xfrm>
            <a:off x="1058779" y="2849696"/>
            <a:ext cx="1015465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65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6FF67-4018-AB2D-5EE4-DE0C4D6C5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E6588-229C-0AED-577D-0E23FC9F4A41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73CF0E-B971-D7CA-7F24-CF9477CFA143}"/>
              </a:ext>
            </a:extLst>
          </p:cNvPr>
          <p:cNvSpPr txBox="1"/>
          <p:nvPr/>
        </p:nvSpPr>
        <p:spPr>
          <a:xfrm>
            <a:off x="456236" y="1296496"/>
            <a:ext cx="970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Hacemos lo mismo con el precio</a:t>
            </a:r>
            <a:endParaRPr lang="es-CO" sz="2400" b="1" dirty="0">
              <a:latin typeface="Work Sans Ligh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6F9AA3-1CAB-BCB4-61B9-138C0A97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318" y="2093494"/>
            <a:ext cx="6219364" cy="39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89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F1A1-4E45-1D11-0AF2-600D21637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2C9C8-0AA7-3212-032D-E008C19808C1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3D4F9D-787A-C038-9EDC-97811E9642EC}"/>
              </a:ext>
            </a:extLst>
          </p:cNvPr>
          <p:cNvSpPr txBox="1"/>
          <p:nvPr/>
        </p:nvSpPr>
        <p:spPr>
          <a:xfrm>
            <a:off x="456236" y="1296496"/>
            <a:ext cx="970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Corremos aplicativo</a:t>
            </a:r>
            <a:endParaRPr lang="es-CO" sz="2400" b="1" dirty="0">
              <a:latin typeface="Work Sans Ligh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E1CDCC-1CB0-FF60-5AF5-68EB8F57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393" y="2168060"/>
            <a:ext cx="2766836" cy="39226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7E9135-980A-1956-9643-A8BD86736633}"/>
              </a:ext>
            </a:extLst>
          </p:cNvPr>
          <p:cNvSpPr txBox="1"/>
          <p:nvPr/>
        </p:nvSpPr>
        <p:spPr>
          <a:xfrm>
            <a:off x="5894655" y="3313800"/>
            <a:ext cx="97054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Observamos que en </a:t>
            </a:r>
            <a:r>
              <a:rPr lang="es-CO" sz="2000" b="1" dirty="0">
                <a:solidFill>
                  <a:schemeClr val="accent2"/>
                </a:solidFill>
                <a:latin typeface="Work Sans Light" pitchFamily="2" charset="77"/>
              </a:rPr>
              <a:t>precio no sale nada</a:t>
            </a:r>
          </a:p>
          <a:p>
            <a:endParaRPr lang="es-CO" sz="2000" dirty="0">
              <a:latin typeface="Work Sans Light" pitchFamily="2" charset="77"/>
            </a:endParaRPr>
          </a:p>
          <a:p>
            <a:r>
              <a:rPr lang="es-CO" sz="2000" dirty="0">
                <a:latin typeface="Work Sans Light" pitchFamily="2" charset="77"/>
              </a:rPr>
              <a:t>Recordemos que productos solamente</a:t>
            </a:r>
          </a:p>
          <a:p>
            <a:r>
              <a:rPr lang="es-CO" sz="2000" dirty="0">
                <a:latin typeface="Work Sans Light" pitchFamily="2" charset="77"/>
              </a:rPr>
              <a:t>Tiene un registro con descripción</a:t>
            </a:r>
          </a:p>
          <a:p>
            <a:r>
              <a:rPr lang="es-CO" sz="2000" dirty="0">
                <a:latin typeface="Work Sans Light" pitchFamily="2" charset="77"/>
              </a:rPr>
              <a:t>El precio no lo agregamos</a:t>
            </a:r>
          </a:p>
        </p:txBody>
      </p:sp>
    </p:spTree>
    <p:extLst>
      <p:ext uri="{BB962C8B-B14F-4D97-AF65-F5344CB8AC3E}">
        <p14:creationId xmlns:p14="http://schemas.microsoft.com/office/powerpoint/2010/main" val="772969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69708-3A3E-9BCF-80B7-A0733ADA3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D4461-3276-6B97-BECB-F00BA7E7B83A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Supabase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B181C4-FC0C-D9DB-07DE-FD51328F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49185"/>
            <a:ext cx="10972800" cy="22163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C69257E-2118-0203-B506-CED16EB4D1BD}"/>
              </a:ext>
            </a:extLst>
          </p:cNvPr>
          <p:cNvSpPr txBox="1"/>
          <p:nvPr/>
        </p:nvSpPr>
        <p:spPr>
          <a:xfrm>
            <a:off x="456236" y="1296496"/>
            <a:ext cx="970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s-CO" sz="2400" dirty="0">
                <a:latin typeface="Work Sans Light" pitchFamily="2" charset="77"/>
              </a:rPr>
              <a:t>Agregamos el valor 1000</a:t>
            </a:r>
            <a:endParaRPr lang="es-CO" sz="24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5052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B23CF-4842-54F5-1092-8FA0663D9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0B565-3464-3233-4E01-B4AB55B7628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6ADDAC-AE25-8B59-D033-4160D5C3E735}"/>
              </a:ext>
            </a:extLst>
          </p:cNvPr>
          <p:cNvSpPr txBox="1"/>
          <p:nvPr/>
        </p:nvSpPr>
        <p:spPr>
          <a:xfrm>
            <a:off x="456236" y="1296496"/>
            <a:ext cx="970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Corremos aplicativo</a:t>
            </a:r>
            <a:endParaRPr lang="es-CO" sz="2400" b="1" dirty="0"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5EA7B8A-75B7-EA14-1484-9C06B7AE0476}"/>
              </a:ext>
            </a:extLst>
          </p:cNvPr>
          <p:cNvSpPr txBox="1"/>
          <p:nvPr/>
        </p:nvSpPr>
        <p:spPr>
          <a:xfrm>
            <a:off x="6659426" y="3929353"/>
            <a:ext cx="9705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Work Sans Light" pitchFamily="2" charset="77"/>
              </a:rPr>
              <a:t>Los datos se actualizaron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239F6B-66EC-9BF4-610D-E35CEC5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066" y="2166459"/>
            <a:ext cx="2799020" cy="39258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5913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7C1C2-9FAD-B4E6-BB0F-0F99F8F1E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337FA-677A-9FA2-92C6-264890C58F17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555D6C1-9262-0184-8324-022FE3FB6207}"/>
              </a:ext>
            </a:extLst>
          </p:cNvPr>
          <p:cNvSpPr txBox="1"/>
          <p:nvPr/>
        </p:nvSpPr>
        <p:spPr>
          <a:xfrm>
            <a:off x="1243263" y="2130685"/>
            <a:ext cx="9705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Si desean ver la información ordenada, hay que seguir los pasos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Ir a la pagina de </a:t>
            </a:r>
            <a:r>
              <a:rPr lang="es-CO" sz="2400" b="1" dirty="0" err="1">
                <a:latin typeface="Work Sans Light" pitchFamily="2" charset="77"/>
              </a:rPr>
              <a:t>LIstProducts</a:t>
            </a:r>
            <a:endParaRPr lang="es-CO" sz="2400" b="1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Dar clic a </a:t>
            </a:r>
            <a:r>
              <a:rPr lang="es-CO" sz="2400" b="1" dirty="0" err="1">
                <a:latin typeface="Work Sans Light" pitchFamily="2" charset="77"/>
              </a:rPr>
              <a:t>Row</a:t>
            </a:r>
            <a:endParaRPr lang="es-CO" sz="2400" b="1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400" b="1" dirty="0" err="1">
                <a:latin typeface="Work Sans Light" pitchFamily="2" charset="77"/>
              </a:rPr>
              <a:t>Edit</a:t>
            </a:r>
            <a:endParaRPr lang="es-CO" sz="2400" b="1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400" b="1" dirty="0" err="1">
                <a:latin typeface="Work Sans Light" pitchFamily="2" charset="77"/>
              </a:rPr>
              <a:t>Ordering</a:t>
            </a:r>
            <a:endParaRPr lang="es-CO" sz="2400" b="1" dirty="0">
              <a:latin typeface="Work Sans Light" pitchFamily="2" charset="77"/>
            </a:endParaRP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Seleccionar Tabla </a:t>
            </a:r>
            <a:r>
              <a:rPr lang="es-CO" sz="2400" b="1" dirty="0">
                <a:latin typeface="Work Sans Light" pitchFamily="2" charset="77"/>
              </a:rPr>
              <a:t>productos</a:t>
            </a:r>
          </a:p>
          <a:p>
            <a:pPr marL="342900" indent="-342900">
              <a:buBlip>
                <a:blip r:embed="rId3"/>
              </a:buBlip>
            </a:pPr>
            <a:r>
              <a:rPr lang="es-CO" sz="2400" dirty="0">
                <a:latin typeface="Work Sans Light" pitchFamily="2" charset="77"/>
              </a:rPr>
              <a:t>Seleccionar </a:t>
            </a:r>
            <a:r>
              <a:rPr lang="es-CO" sz="2400" b="1" dirty="0">
                <a:latin typeface="Work Sans Light" pitchFamily="2" charset="77"/>
              </a:rPr>
              <a:t>Campo</a:t>
            </a:r>
            <a:r>
              <a:rPr lang="es-CO" sz="2400" dirty="0">
                <a:latin typeface="Work Sans Light" pitchFamily="2" charset="77"/>
              </a:rPr>
              <a:t> a </a:t>
            </a:r>
            <a:r>
              <a:rPr lang="es-CO" sz="2400" b="1" dirty="0">
                <a:latin typeface="Work Sans Light" pitchFamily="2" charset="77"/>
              </a:rPr>
              <a:t>Ordenar</a:t>
            </a:r>
          </a:p>
        </p:txBody>
      </p:sp>
    </p:spTree>
    <p:extLst>
      <p:ext uri="{BB962C8B-B14F-4D97-AF65-F5344CB8AC3E}">
        <p14:creationId xmlns:p14="http://schemas.microsoft.com/office/powerpoint/2010/main" val="1529333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A000-C2B7-B935-74A6-01591743A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B4653-ECB5-D97C-2FAD-3BA972ABFF4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5455B5-5813-2621-B5B3-CD098DC9918C}"/>
              </a:ext>
            </a:extLst>
          </p:cNvPr>
          <p:cNvSpPr txBox="1"/>
          <p:nvPr/>
        </p:nvSpPr>
        <p:spPr>
          <a:xfrm>
            <a:off x="2014159" y="2151727"/>
            <a:ext cx="78036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Desde Lista de Productos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Vamos a crear una nueva página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En plantillas buscamos </a:t>
            </a:r>
            <a:r>
              <a:rPr lang="es-CO" sz="3200" dirty="0" err="1">
                <a:latin typeface="Work Sans Light" pitchFamily="2" charset="77"/>
              </a:rPr>
              <a:t>product</a:t>
            </a:r>
            <a:endParaRPr lang="es-CO" sz="32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</a:t>
            </a:r>
            <a:r>
              <a:rPr lang="es-CO" sz="3200" dirty="0" err="1">
                <a:latin typeface="Work Sans Light" pitchFamily="2" charset="77"/>
              </a:rPr>
              <a:t>Product</a:t>
            </a:r>
            <a:r>
              <a:rPr lang="es-CO" sz="3200" dirty="0">
                <a:latin typeface="Work Sans Light" pitchFamily="2" charset="77"/>
              </a:rPr>
              <a:t> 8 – plantilla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Permite visualizar un solo producto</a:t>
            </a:r>
          </a:p>
          <a:p>
            <a:pPr marL="285750" indent="-285750">
              <a:buBlip>
                <a:blip r:embed="rId3"/>
              </a:buBlip>
            </a:pPr>
            <a:r>
              <a:rPr lang="es-CO" sz="3200" dirty="0">
                <a:latin typeface="Work Sans Light" pitchFamily="2" charset="77"/>
              </a:rPr>
              <a:t>  Necesitamos parámetros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349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D9E19-CE9C-D4C4-5116-F6CA9487A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F3060-CC35-4B00-8C65-B863A96157CC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1C8449-6830-382F-E632-38401F7A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530375"/>
            <a:ext cx="5029200" cy="21050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C3AE3D0-156A-6382-69D2-6C3A8BE923F1}"/>
              </a:ext>
            </a:extLst>
          </p:cNvPr>
          <p:cNvSpPr txBox="1"/>
          <p:nvPr/>
        </p:nvSpPr>
        <p:spPr>
          <a:xfrm>
            <a:off x="3581400" y="157073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s-CO" sz="2800" dirty="0">
                <a:latin typeface="Work Sans Light" pitchFamily="2" charset="77"/>
              </a:rPr>
              <a:t>Crear una nueva página</a:t>
            </a:r>
          </a:p>
        </p:txBody>
      </p:sp>
    </p:spTree>
    <p:extLst>
      <p:ext uri="{BB962C8B-B14F-4D97-AF65-F5344CB8AC3E}">
        <p14:creationId xmlns:p14="http://schemas.microsoft.com/office/powerpoint/2010/main" val="374485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5576-2B27-AEF5-BD8D-826BA4F3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4EA3C-E7AD-8AE1-F60D-2517BECAA674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F9225F-7FAB-43DB-D7EA-B418EF44EE12}"/>
              </a:ext>
            </a:extLst>
          </p:cNvPr>
          <p:cNvSpPr txBox="1"/>
          <p:nvPr/>
        </p:nvSpPr>
        <p:spPr>
          <a:xfrm>
            <a:off x="1609724" y="1219179"/>
            <a:ext cx="652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En plantillas buscamos </a:t>
            </a:r>
            <a:r>
              <a:rPr lang="es-CO" sz="2800" dirty="0" err="1">
                <a:latin typeface="Work Sans Light" pitchFamily="2" charset="77"/>
              </a:rPr>
              <a:t>product</a:t>
            </a:r>
            <a:endParaRPr lang="es-CO" sz="2800" dirty="0">
              <a:latin typeface="Work Sans Light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869F0A-E397-3E2C-0E8E-2ED9BC83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389" y="1827257"/>
            <a:ext cx="8341894" cy="457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92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C82D1-54B6-1181-0295-50BB7ED2C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783BD-E164-CC42-CB74-1B268BC1E02B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1C4F71-7968-0CBE-7858-355CF6ADDD5E}"/>
              </a:ext>
            </a:extLst>
          </p:cNvPr>
          <p:cNvSpPr txBox="1"/>
          <p:nvPr/>
        </p:nvSpPr>
        <p:spPr>
          <a:xfrm>
            <a:off x="1609724" y="1219179"/>
            <a:ext cx="652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Crear plantilla </a:t>
            </a:r>
            <a:r>
              <a:rPr lang="es-CO" sz="2800" dirty="0" err="1">
                <a:latin typeface="Work Sans Light" pitchFamily="2" charset="77"/>
              </a:rPr>
              <a:t>product</a:t>
            </a:r>
            <a:endParaRPr lang="es-CO" sz="2800" dirty="0">
              <a:latin typeface="Work Sans Ligh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F8EB1B-43DA-1B72-CDEE-D014A9893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5" y="2200275"/>
            <a:ext cx="44767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2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EBB0-69F6-B45D-0517-2C960C24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D5285-962A-396B-0AD9-29A192F710A4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0164F6-4EE5-A2A3-646C-87594BF18D45}"/>
              </a:ext>
            </a:extLst>
          </p:cNvPr>
          <p:cNvSpPr txBox="1"/>
          <p:nvPr/>
        </p:nvSpPr>
        <p:spPr>
          <a:xfrm>
            <a:off x="1609724" y="1219179"/>
            <a:ext cx="6524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plantilla </a:t>
            </a:r>
            <a:r>
              <a:rPr lang="es-CO" sz="2800" dirty="0" err="1">
                <a:latin typeface="Work Sans Light" pitchFamily="2" charset="77"/>
              </a:rPr>
              <a:t>product</a:t>
            </a:r>
            <a:endParaRPr lang="es-CO" sz="2800" dirty="0">
              <a:latin typeface="Work Sans Ligh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2221BD-4478-08C8-076F-B3746B49B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157" y="2024270"/>
            <a:ext cx="2727686" cy="38471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64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107C1-951F-27C3-A643-F29FE4393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3FA8-B4F0-16D4-93D9-DA60948E861B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FlutterFLow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162000D-0088-8248-8126-A227A621D6CF}"/>
              </a:ext>
            </a:extLst>
          </p:cNvPr>
          <p:cNvSpPr txBox="1"/>
          <p:nvPr/>
        </p:nvSpPr>
        <p:spPr>
          <a:xfrm>
            <a:off x="2351710" y="2474893"/>
            <a:ext cx="96107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Vamos a la Plantilla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Verificamos los Objetos contenidos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Eliminanos la barra de estrellas</a:t>
            </a:r>
          </a:p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Eliminamos Barra de </a:t>
            </a:r>
            <a:r>
              <a:rPr lang="es-CO" sz="2800" dirty="0" err="1">
                <a:latin typeface="Work Sans Light" pitchFamily="2" charset="77"/>
              </a:rPr>
              <a:t>Size</a:t>
            </a:r>
            <a:endParaRPr lang="es-CO" sz="2800" dirty="0">
              <a:latin typeface="Work Sans Light" pitchFamily="2" charset="77"/>
            </a:endParaRPr>
          </a:p>
          <a:p>
            <a:pPr marL="285750" indent="-285750">
              <a:buBlip>
                <a:blip r:embed="rId3"/>
              </a:buBlip>
            </a:pPr>
            <a:r>
              <a:rPr lang="es-CO" sz="2800" dirty="0">
                <a:latin typeface="Work Sans Light" pitchFamily="2" charset="77"/>
              </a:rPr>
              <a:t>  Podemos dejar Foto, Precio, Descripción</a:t>
            </a:r>
          </a:p>
        </p:txBody>
      </p:sp>
    </p:spTree>
    <p:extLst>
      <p:ext uri="{BB962C8B-B14F-4D97-AF65-F5344CB8AC3E}">
        <p14:creationId xmlns:p14="http://schemas.microsoft.com/office/powerpoint/2010/main" val="14059503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4611</TotalTime>
  <Words>574</Words>
  <Application>Microsoft Office PowerPoint</Application>
  <PresentationFormat>Panorámica</PresentationFormat>
  <Paragraphs>157</Paragraphs>
  <Slides>35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Heiver Cuesta Davila</cp:lastModifiedBy>
  <cp:revision>65</cp:revision>
  <dcterms:created xsi:type="dcterms:W3CDTF">2020-10-01T23:51:28Z</dcterms:created>
  <dcterms:modified xsi:type="dcterms:W3CDTF">2025-10-06T02:40:51Z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